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84" r:id="rId4"/>
    <p:sldId id="286" r:id="rId5"/>
    <p:sldId id="258" r:id="rId6"/>
    <p:sldId id="287" r:id="rId7"/>
    <p:sldId id="288" r:id="rId8"/>
    <p:sldId id="289" r:id="rId9"/>
    <p:sldId id="290" r:id="rId10"/>
    <p:sldId id="291" r:id="rId11"/>
    <p:sldId id="307" r:id="rId12"/>
    <p:sldId id="293" r:id="rId13"/>
    <p:sldId id="294" r:id="rId14"/>
    <p:sldId id="295" r:id="rId15"/>
    <p:sldId id="297" r:id="rId16"/>
    <p:sldId id="298" r:id="rId17"/>
    <p:sldId id="299" r:id="rId18"/>
    <p:sldId id="300" r:id="rId19"/>
    <p:sldId id="301" r:id="rId20"/>
    <p:sldId id="302" r:id="rId21"/>
    <p:sldId id="303" r:id="rId22"/>
    <p:sldId id="304" r:id="rId23"/>
    <p:sldId id="305" r:id="rId24"/>
    <p:sldId id="30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1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AEFE2C-1273-4890-9053-65C4205E5544}" type="datetimeFigureOut">
              <a:rPr lang="ru-RU" smtClean="0"/>
              <a:t>30.01.2025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04E082-6BF0-4081-80D9-1E4520F76D2A}" type="slidenum">
              <a:rPr lang="ru-RU" smtClean="0"/>
              <a:t>‹#›</a:t>
            </a:fld>
            <a:endParaRPr lang="ru-RU"/>
          </a:p>
        </p:txBody>
      </p:sp>
    </p:spTree>
    <p:extLst>
      <p:ext uri="{BB962C8B-B14F-4D97-AF65-F5344CB8AC3E}">
        <p14:creationId xmlns:p14="http://schemas.microsoft.com/office/powerpoint/2010/main" val="2122502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0E2E059-AD94-4FD6-B5F4-BF72070B6E48}" type="datetimeFigureOut">
              <a:rPr lang="ru-RU" smtClean="0"/>
              <a:t>30.01.2025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914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0E2E059-AD94-4FD6-B5F4-BF72070B6E48}" type="datetimeFigureOut">
              <a:rPr lang="ru-RU" smtClean="0"/>
              <a:t>30.01.2025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3682654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0E2E059-AD94-4FD6-B5F4-BF72070B6E48}" type="datetimeFigureOut">
              <a:rPr lang="ru-RU" smtClean="0"/>
              <a:t>30.01.2025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5226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0E2E059-AD94-4FD6-B5F4-BF72070B6E48}" type="datetimeFigureOut">
              <a:rPr lang="ru-RU" smtClean="0"/>
              <a:t>30.01.2025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288888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0E2E059-AD94-4FD6-B5F4-BF72070B6E48}" type="datetimeFigureOut">
              <a:rPr lang="ru-RU" smtClean="0"/>
              <a:t>30.01.2025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153478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0E2E059-AD94-4FD6-B5F4-BF72070B6E48}" type="datetimeFigureOut">
              <a:rPr lang="ru-RU" smtClean="0"/>
              <a:t>30.01.2025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365863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2E059-AD94-4FD6-B5F4-BF72070B6E48}" type="datetimeFigureOut">
              <a:rPr lang="ru-RU" smtClean="0"/>
              <a:t>30.01.2025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257790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0E2E059-AD94-4FD6-B5F4-BF72070B6E48}" type="datetimeFigureOut">
              <a:rPr lang="ru-RU" smtClean="0"/>
              <a:t>30.01.2025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3346486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0E2E059-AD94-4FD6-B5F4-BF72070B6E48}" type="datetimeFigureOut">
              <a:rPr lang="ru-RU" smtClean="0"/>
              <a:t>30.01.2025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3BF681-E6C0-4585-AB5B-5D9BA61AFC5A}"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632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0E2E059-AD94-4FD6-B5F4-BF72070B6E48}" type="datetimeFigureOut">
              <a:rPr lang="ru-RU" smtClean="0"/>
              <a:t>30.01.2025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spTree>
    <p:extLst>
      <p:ext uri="{BB962C8B-B14F-4D97-AF65-F5344CB8AC3E}">
        <p14:creationId xmlns:p14="http://schemas.microsoft.com/office/powerpoint/2010/main" val="2857965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0E2E059-AD94-4FD6-B5F4-BF72070B6E48}" type="datetimeFigureOut">
              <a:rPr lang="ru-RU" smtClean="0"/>
              <a:t>30.01.2025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3BF681-E6C0-4585-AB5B-5D9BA61AFC5A}" type="slidenum">
              <a:rPr lang="ru-RU" smtClean="0"/>
              <a:t>‹#›</a:t>
            </a:fld>
            <a:endParaRPr lang="ru-R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41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0E2E059-AD94-4FD6-B5F4-BF72070B6E48}" type="datetimeFigureOut">
              <a:rPr lang="ru-RU" smtClean="0"/>
              <a:t>30.01.2025</a:t>
            </a:fld>
            <a:endParaRPr lang="ru-RU"/>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ru-RU"/>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93BF681-E6C0-4585-AB5B-5D9BA61AFC5A}" type="slidenum">
              <a:rPr lang="ru-RU" smtClean="0"/>
              <a:t>‹#›</a:t>
            </a:fld>
            <a:endParaRPr lang="ru-R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279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2BEC621-DF14-317E-A10D-9C1AD39AB8EE}"/>
              </a:ext>
            </a:extLst>
          </p:cNvPr>
          <p:cNvSpPr>
            <a:spLocks noGrp="1"/>
          </p:cNvSpPr>
          <p:nvPr>
            <p:ph type="ctrTitle"/>
          </p:nvPr>
        </p:nvSpPr>
        <p:spPr>
          <a:xfrm>
            <a:off x="457200" y="4960137"/>
            <a:ext cx="8515884" cy="1463040"/>
          </a:xfrm>
        </p:spPr>
        <p:txBody>
          <a:bodyPr>
            <a:normAutofit fontScale="90000"/>
          </a:bodyPr>
          <a:lstStyle/>
          <a:p>
            <a:r>
              <a:rPr lang="ru-RU" smtClean="0"/>
              <a:t>СТАТИСТИКАЛЫҚ ҒЫЛЫМНЫҢ ПӘНІ ЖӘНЕ ӘДІСІ</a:t>
            </a:r>
            <a:endParaRPr lang="ru-RU" dirty="0"/>
          </a:p>
        </p:txBody>
      </p:sp>
      <p:sp>
        <p:nvSpPr>
          <p:cNvPr id="3" name="Подзаголовок 2">
            <a:extLst>
              <a:ext uri="{FF2B5EF4-FFF2-40B4-BE49-F238E27FC236}">
                <a16:creationId xmlns:a16="http://schemas.microsoft.com/office/drawing/2014/main" xmlns="" id="{EF1EBBD1-ED9D-6155-0DA3-FF249958567A}"/>
              </a:ext>
            </a:extLst>
          </p:cNvPr>
          <p:cNvSpPr>
            <a:spLocks noGrp="1"/>
          </p:cNvSpPr>
          <p:nvPr>
            <p:ph type="subTitle" idx="1"/>
          </p:nvPr>
        </p:nvSpPr>
        <p:spPr/>
        <p:txBody>
          <a:bodyPr/>
          <a:lstStyle/>
          <a:p>
            <a:pPr algn="ctr"/>
            <a:r>
              <a:rPr lang="kk-KZ" b="1" smtClean="0"/>
              <a:t>Деректерді өңдеудің статистикалық әдістері</a:t>
            </a:r>
            <a:endParaRPr lang="ru-RU" b="1" dirty="0"/>
          </a:p>
        </p:txBody>
      </p:sp>
    </p:spTree>
    <p:extLst>
      <p:ext uri="{BB962C8B-B14F-4D97-AF65-F5344CB8AC3E}">
        <p14:creationId xmlns:p14="http://schemas.microsoft.com/office/powerpoint/2010/main" val="2425441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normAutofit/>
          </a:bodyPr>
          <a:lstStyle/>
          <a:p>
            <a:pPr algn="ctr"/>
            <a:r>
              <a:rPr lang="ru-RU" sz="4200" smtClean="0"/>
              <a:t>Статистикалық ғылым пәні және әдісі</a:t>
            </a:r>
            <a:endParaRPr lang="ru-RU" sz="4200"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7" y="1725561"/>
            <a:ext cx="9720073" cy="4023360"/>
          </a:xfrm>
        </p:spPr>
        <p:txBody>
          <a:bodyPr>
            <a:normAutofit lnSpcReduction="10000"/>
          </a:bodyPr>
          <a:lstStyle/>
          <a:p>
            <a:r>
              <a:rPr lang="ru-RU" sz="3200"/>
              <a:t>"Статистика" сөзі латын тілінен шыққан </a:t>
            </a:r>
            <a:r>
              <a:rPr lang="ru-RU" sz="3200" smtClean="0"/>
              <a:t>(</a:t>
            </a:r>
            <a:r>
              <a:rPr lang="en-US" sz="3200"/>
              <a:t>status</a:t>
            </a:r>
            <a:r>
              <a:rPr lang="ru-RU" sz="3200" smtClean="0"/>
              <a:t> </a:t>
            </a:r>
            <a:r>
              <a:rPr lang="ru-RU" sz="3200"/>
              <a:t>— </a:t>
            </a:r>
            <a:r>
              <a:rPr lang="ru-RU" sz="3200" smtClean="0"/>
              <a:t>күй). </a:t>
            </a:r>
            <a:r>
              <a:rPr lang="ru-RU" sz="2400"/>
              <a:t>Қазіргі уақытта бұл термин үш мағынада қолданылады: </a:t>
            </a:r>
          </a:p>
          <a:p>
            <a:r>
              <a:rPr lang="ru-RU" sz="2400"/>
              <a:t>1) статистика-мақсаты қоғамдық өмірдің әртүрлі құбылыстары туралы деректерді жинау, өңдеу және талдау болып табылатын практикалық қызмет саласы; Статистикалық зерттеу нәтижесінде алынған ақпарат сипатталатын процестер мен құбылыстарға тән нақты қолданыстағы заңдылықтарды анықтау міндеттерін шешуге мүмкіндік береді; </a:t>
            </a:r>
          </a:p>
          <a:p>
            <a:r>
              <a:rPr lang="ru-RU" sz="2400"/>
              <a:t>2) статистика-бұл қоғамдық құбылыстардың сандық сипаттамасына немесе көрсеткіштің аумақтық бөлінуіне қызмет ететін деректер; </a:t>
            </a:r>
          </a:p>
          <a:p>
            <a:r>
              <a:rPr lang="ru-RU" sz="2400"/>
              <a:t>3) статистика-бұл ғылым.</a:t>
            </a:r>
            <a:endParaRPr lang="ru-RU" sz="3200" dirty="0"/>
          </a:p>
        </p:txBody>
      </p:sp>
    </p:spTree>
    <p:extLst>
      <p:ext uri="{BB962C8B-B14F-4D97-AF65-F5344CB8AC3E}">
        <p14:creationId xmlns:p14="http://schemas.microsoft.com/office/powerpoint/2010/main" val="410387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normAutofit/>
          </a:bodyPr>
          <a:lstStyle/>
          <a:p>
            <a:pPr algn="ctr"/>
            <a:r>
              <a:rPr lang="ru-RU" sz="4200"/>
              <a:t>Статистикалық ғылым пәні және әдісі</a:t>
            </a:r>
            <a:endParaRPr lang="ru-RU" sz="4200"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7" y="1725561"/>
            <a:ext cx="9720073" cy="4023360"/>
          </a:xfrm>
        </p:spPr>
        <p:txBody>
          <a:bodyPr>
            <a:normAutofit/>
          </a:bodyPr>
          <a:lstStyle/>
          <a:p>
            <a:pPr algn="just"/>
            <a:r>
              <a:rPr lang="ru-RU" sz="2400"/>
              <a:t>Статистика пәні бұқаралық әлеуметтік-экономикалық құбылыстардың сандық жағын олардың сапалық жағына байланысты зерттеуден, орын мен уақыттың нақты жағдайларында әлеуметтік дамудың сандық анықталған заңдылықтарын зерттеуден тұрады. </a:t>
            </a:r>
          </a:p>
          <a:p>
            <a:pPr algn="just"/>
            <a:r>
              <a:rPr lang="ru-RU" sz="2400"/>
              <a:t>Статистика өз пәнін нақты әдіспен зерттейді. Статистика әдісін бірнеше сөзбен сипаттауға болады: бұл деректерді жинау, жалпылау, ұсыну, талдау және түсіндіру. </a:t>
            </a:r>
          </a:p>
          <a:p>
            <a:pPr algn="just"/>
            <a:r>
              <a:rPr lang="ru-RU" sz="2400"/>
              <a:t>Статистика көптеген әлеуметтік-экономикалық құбылыстарды және оларға тән заңдылықтарды зерттейтіндіктен, Статистика әдісі-бұл статистика өз тақырыбын зерттейтін әдістердің жиынтығы</a:t>
            </a:r>
            <a:endParaRPr lang="ru-RU" sz="2400" dirty="0"/>
          </a:p>
        </p:txBody>
      </p:sp>
    </p:spTree>
    <p:extLst>
      <p:ext uri="{BB962C8B-B14F-4D97-AF65-F5344CB8AC3E}">
        <p14:creationId xmlns:p14="http://schemas.microsoft.com/office/powerpoint/2010/main" val="668820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normAutofit/>
          </a:bodyPr>
          <a:lstStyle/>
          <a:p>
            <a:pPr algn="ctr"/>
            <a:r>
              <a:rPr lang="ru-RU" sz="4200"/>
              <a:t>Статистикалық ғылым пәні және әдісі</a:t>
            </a:r>
            <a:endParaRPr lang="ru-RU" sz="4200"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32038"/>
            <a:ext cx="9720073" cy="4023360"/>
          </a:xfrm>
        </p:spPr>
        <p:txBody>
          <a:bodyPr>
            <a:normAutofit/>
          </a:bodyPr>
          <a:lstStyle/>
          <a:p>
            <a:pPr algn="just"/>
            <a:r>
              <a:rPr lang="ru-RU" sz="2000"/>
              <a:t>Статистикалық ғылымның негізгі әдістеріне статистикалық бақылау, деректерді топтастыру және жалпылау әдісі, содан кейін талдау нәтижелерін ұсыну және оларды түсіндіру кіреді. </a:t>
            </a:r>
          </a:p>
          <a:p>
            <a:pPr algn="just"/>
            <a:r>
              <a:rPr lang="ru-RU" sz="2000"/>
              <a:t>Статистикалық байқау бастапқы статистикалық материалды жинаудан, қарастырылып отырған объектіге қатысты барлық маңызды фактілерді ғылыми ұйымдастырылған тіркеуден тұрады. </a:t>
            </a:r>
          </a:p>
          <a:p>
            <a:pPr algn="just"/>
            <a:r>
              <a:rPr lang="ru-RU" sz="2000"/>
              <a:t>Деректерді топтастыру және жалпылау әдісі деректер топтары арасындағы қатынастар мен қатынастарды, сондай-ақ тұтастай алғанда мәліметтер жиынтығын оны жүйелеу және сапалы біртекті топтарға бөлу арқылы сипаттауға және олардың әрқайсысы үшін абсолютті, орташа және салыстырмалы шамалар түрінде тиісті жалпылау көрсеткіштерін есептеуге мүмкіндік береді.</a:t>
            </a:r>
            <a:endParaRPr lang="ru-RU" sz="3200" dirty="0"/>
          </a:p>
        </p:txBody>
      </p:sp>
    </p:spTree>
    <p:extLst>
      <p:ext uri="{BB962C8B-B14F-4D97-AF65-F5344CB8AC3E}">
        <p14:creationId xmlns:p14="http://schemas.microsoft.com/office/powerpoint/2010/main" val="353783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smtClean="0"/>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2084832"/>
            <a:ext cx="9720073" cy="4023360"/>
          </a:xfrm>
        </p:spPr>
        <p:txBody>
          <a:bodyPr>
            <a:normAutofit/>
          </a:bodyPr>
          <a:lstStyle/>
          <a:p>
            <a:r>
              <a:rPr lang="ru-RU" sz="2400" b="1"/>
              <a:t>Бақылаулардың нәтижелері</a:t>
            </a:r>
            <a:r>
              <a:rPr lang="ru-RU" sz="2400"/>
              <a:t>, жалпы алғанда, зерттеу және көрнекі бейнелеу үшін реттелуі керек тәртіпсіздікте орналасқан популяцияның жеке бірліктері бойынша сандар қатары болып табылады. </a:t>
            </a:r>
          </a:p>
          <a:p>
            <a:r>
              <a:rPr lang="ru-RU" sz="2400"/>
              <a:t>Белгінің мәндерін өсу немесе кему бойынша орналастырудан тұратын Операция </a:t>
            </a:r>
            <a:r>
              <a:rPr lang="ru-RU" sz="2400" b="1"/>
              <a:t>деректерді саралау </a:t>
            </a:r>
            <a:r>
              <a:rPr lang="ru-RU" sz="2400"/>
              <a:t>деп аталады. </a:t>
            </a:r>
          </a:p>
          <a:p>
            <a:r>
              <a:rPr lang="ru-RU" sz="2400"/>
              <a:t>Рейтинг операциясынан кейін статистикалық деректерді топтастыруға болады, осылайша әр топта </a:t>
            </a:r>
            <a:r>
              <a:rPr lang="ru-RU" sz="2400" b="1"/>
              <a:t>белгі </a:t>
            </a:r>
            <a:r>
              <a:rPr lang="ru-RU" sz="2400" b="1" smtClean="0"/>
              <a:t>нұсқасы </a:t>
            </a:r>
            <a:r>
              <a:rPr lang="ru-RU" sz="2400"/>
              <a:t>(</a:t>
            </a:r>
            <a:r>
              <a:rPr lang="en-US" sz="2400"/>
              <a:t>xi) </a:t>
            </a:r>
            <a:r>
              <a:rPr lang="ru-RU" sz="2400" smtClean="0"/>
              <a:t>деп </a:t>
            </a:r>
            <a:r>
              <a:rPr lang="ru-RU" sz="2400"/>
              <a:t>аталатын бірдей мәнге ие болады. </a:t>
            </a:r>
          </a:p>
          <a:p>
            <a:r>
              <a:rPr lang="ru-RU" sz="2400"/>
              <a:t>Әр топтағы элементтер саны </a:t>
            </a:r>
            <a:r>
              <a:rPr lang="ru-RU" sz="2400" b="1"/>
              <a:t>опция жиілігі </a:t>
            </a:r>
            <a:r>
              <a:rPr lang="ru-RU" sz="2400"/>
              <a:t>(</a:t>
            </a:r>
            <a:r>
              <a:rPr lang="en-US" sz="2400"/>
              <a:t>ni) </a:t>
            </a:r>
            <a:r>
              <a:rPr lang="ru-RU" sz="2400"/>
              <a:t>деп аталады.</a:t>
            </a:r>
            <a:endParaRPr lang="ru-RU" sz="2400" dirty="0"/>
          </a:p>
        </p:txBody>
      </p:sp>
    </p:spTree>
    <p:extLst>
      <p:ext uri="{BB962C8B-B14F-4D97-AF65-F5344CB8AC3E}">
        <p14:creationId xmlns:p14="http://schemas.microsoft.com/office/powerpoint/2010/main" val="3590215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2084832"/>
            <a:ext cx="9720073" cy="4023360"/>
          </a:xfrm>
        </p:spPr>
        <p:txBody>
          <a:bodyPr>
            <a:normAutofit/>
          </a:bodyPr>
          <a:lstStyle/>
          <a:p>
            <a:r>
              <a:rPr lang="ru-RU" sz="2400" b="1"/>
              <a:t>Барлық жиіліктердің қосындысы (</a:t>
            </a:r>
            <a:r>
              <a:rPr lang="en-US" sz="2400" b="1"/>
              <a:t>n) </a:t>
            </a:r>
            <a:r>
              <a:rPr lang="ru-RU" sz="2400" b="1" smtClean="0"/>
              <a:t>жиынтық көлемі </a:t>
            </a:r>
            <a:r>
              <a:rPr lang="ru-RU" sz="2400" b="1"/>
              <a:t>деп аталады. </a:t>
            </a:r>
          </a:p>
          <a:p>
            <a:r>
              <a:rPr lang="ru-RU" sz="2400"/>
              <a:t>Берілген нұсқаның жиілігінің </a:t>
            </a:r>
            <a:r>
              <a:rPr lang="ru-RU" sz="2400" smtClean="0"/>
              <a:t>жиынтық көлеміне </a:t>
            </a:r>
            <a:r>
              <a:rPr lang="ru-RU" sz="2400"/>
              <a:t>қатынасы </a:t>
            </a:r>
            <a:r>
              <a:rPr lang="ru-RU" sz="2400" b="1"/>
              <a:t>салыстырмалы жиілік </a:t>
            </a:r>
            <a:r>
              <a:rPr lang="ru-RU" sz="2400" smtClean="0"/>
              <a:t>(</a:t>
            </a:r>
            <a:r>
              <a:rPr lang="en-US" sz="2400" smtClean="0"/>
              <a:t>wi</a:t>
            </a:r>
            <a:r>
              <a:rPr lang="en-US" altLang="ko-KR" sz="2400" smtClean="0"/>
              <a:t>) </a:t>
            </a:r>
            <a:r>
              <a:rPr lang="ru-RU" sz="2400"/>
              <a:t>деп аталады .</a:t>
            </a:r>
          </a:p>
          <a:p>
            <a:r>
              <a:rPr lang="ru-RU" sz="2400"/>
              <a:t>Реттелген реттілік зерттелетін белгінің нұсқасы және оларға сәйкес жиіліктер (немесе жиіліктер) </a:t>
            </a:r>
            <a:r>
              <a:rPr lang="ru-RU" sz="2400" b="1"/>
              <a:t>вариация қатары </a:t>
            </a:r>
            <a:r>
              <a:rPr lang="ru-RU" sz="2400"/>
              <a:t>деп аталады (вариация – өзгеріс). Оларды құрастыру кезінде белгілердің түрін ескеру қажет. </a:t>
            </a:r>
          </a:p>
          <a:p>
            <a:r>
              <a:rPr lang="ru-RU" sz="2400"/>
              <a:t>Барлық белгілерді екі топқа бөлуге болады – </a:t>
            </a:r>
            <a:r>
              <a:rPr lang="ru-RU" sz="2400" b="1"/>
              <a:t>сапалық</a:t>
            </a:r>
            <a:r>
              <a:rPr lang="ru-RU" sz="2400"/>
              <a:t> және </a:t>
            </a:r>
            <a:r>
              <a:rPr lang="ru-RU" sz="2400" b="1"/>
              <a:t>сандық</a:t>
            </a:r>
            <a:r>
              <a:rPr lang="ru-RU" sz="2400"/>
              <a:t>. Типтік </a:t>
            </a:r>
            <a:r>
              <a:rPr lang="ru-RU" sz="2400" b="1"/>
              <a:t>сапалық</a:t>
            </a:r>
            <a:r>
              <a:rPr lang="ru-RU" sz="2400"/>
              <a:t> белгілер-бояу, жыныс, аурудың болуы және т. б.</a:t>
            </a:r>
          </a:p>
          <a:p>
            <a:endParaRPr lang="ru-RU" sz="2400" b="1"/>
          </a:p>
        </p:txBody>
      </p:sp>
    </p:spTree>
    <p:extLst>
      <p:ext uri="{BB962C8B-B14F-4D97-AF65-F5344CB8AC3E}">
        <p14:creationId xmlns:p14="http://schemas.microsoft.com/office/powerpoint/2010/main" val="1378555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r>
              <a:rPr lang="ru-RU" sz="2400" b="1"/>
              <a:t>Сандық белгілерді </a:t>
            </a:r>
            <a:r>
              <a:rPr lang="ru-RU" sz="2400"/>
              <a:t>тек арнайы өлшеулер немесе есептеулер негізінде талдауға болады. </a:t>
            </a:r>
          </a:p>
          <a:p>
            <a:r>
              <a:rPr lang="ru-RU" sz="2400"/>
              <a:t>Олар </a:t>
            </a:r>
            <a:r>
              <a:rPr lang="ru-RU" sz="2400" b="1"/>
              <a:t>интервалдық</a:t>
            </a:r>
            <a:r>
              <a:rPr lang="ru-RU" sz="2400"/>
              <a:t> (континуальды) және </a:t>
            </a:r>
            <a:r>
              <a:rPr lang="ru-RU" sz="2400" b="1"/>
              <a:t>дискретті</a:t>
            </a:r>
            <a:r>
              <a:rPr lang="ru-RU" sz="2400"/>
              <a:t> болып бөлінеді. </a:t>
            </a:r>
          </a:p>
          <a:p>
            <a:r>
              <a:rPr lang="ru-RU" sz="2400"/>
              <a:t>Үздіксіз белгілер теориялық тұрғыдан белгінің минималды және максималды көрсеткіші арасындағы кез-келген мүмкін мәндерді қабылдай алады. </a:t>
            </a:r>
          </a:p>
          <a:p>
            <a:r>
              <a:rPr lang="ru-RU" sz="2400"/>
              <a:t>Оларға дененің массасы, сызықтық мөлшері мен температурасы, оның тіндеріндегі биохимиялық және бейорганикалық заттардың мөлшері және т. б. </a:t>
            </a:r>
          </a:p>
          <a:p>
            <a:r>
              <a:rPr lang="ru-RU" sz="2400" b="1"/>
              <a:t>Дискретт</a:t>
            </a:r>
            <a:r>
              <a:rPr lang="ru-RU" sz="2400"/>
              <a:t>і-бұл жеке бүтін мәндерді қабылдайтын белгі, мысалы, сиыр саны, қоңыздың элитра дақтарының саны, ұядағы жұмыртқалар.</a:t>
            </a:r>
            <a:endParaRPr lang="ru-RU" sz="2400" dirty="0"/>
          </a:p>
        </p:txBody>
      </p:sp>
    </p:spTree>
    <p:extLst>
      <p:ext uri="{BB962C8B-B14F-4D97-AF65-F5344CB8AC3E}">
        <p14:creationId xmlns:p14="http://schemas.microsoft.com/office/powerpoint/2010/main" val="2667469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r>
              <a:rPr lang="ru-RU" sz="2400" b="1"/>
              <a:t>Аралық қатарды құру </a:t>
            </a:r>
            <a:r>
              <a:rPr lang="ru-RU" sz="2400"/>
              <a:t>үшін белгінің өзгеруінің бүкіл аралығы жеке аралықтар қатарына бөлінеді және олардың әрқайсысындағы мәндер саны есептеледі. </a:t>
            </a:r>
          </a:p>
          <a:p>
            <a:r>
              <a:rPr lang="ru-RU" sz="2400" b="1"/>
              <a:t>Интервалдық вариация қатарын </a:t>
            </a:r>
            <a:r>
              <a:rPr lang="ru-RU" sz="2400"/>
              <a:t>ұзындығы бойынша тең және тең емес интервалдармен құруға болады (әдетте біртіндеп жоғарылайды немесе төмендейді).</a:t>
            </a:r>
            <a:endParaRPr lang="ru-RU" sz="2400" dirty="0"/>
          </a:p>
        </p:txBody>
      </p:sp>
    </p:spTree>
    <p:extLst>
      <p:ext uri="{BB962C8B-B14F-4D97-AF65-F5344CB8AC3E}">
        <p14:creationId xmlns:p14="http://schemas.microsoft.com/office/powerpoint/2010/main" val="3969309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r>
              <a:rPr lang="kk-KZ" sz="2400"/>
              <a:t>Қ</a:t>
            </a:r>
            <a:r>
              <a:rPr lang="ru-RU" sz="2400" smtClean="0"/>
              <a:t>алыпты </a:t>
            </a:r>
            <a:r>
              <a:rPr lang="ru-RU" sz="2400"/>
              <a:t>бөлінген немесе </a:t>
            </a:r>
            <a:r>
              <a:rPr lang="ru-RU" sz="2400" smtClean="0"/>
              <a:t>топқа жақын жиынтық жағдайында аралықтардың </a:t>
            </a:r>
            <a:r>
              <a:rPr lang="ru-RU" sz="2400"/>
              <a:t>(топтардың) (</a:t>
            </a:r>
            <a:r>
              <a:rPr lang="en-US" sz="2400"/>
              <a:t>k) </a:t>
            </a:r>
            <a:r>
              <a:rPr lang="ru-RU" sz="2400"/>
              <a:t>санын </a:t>
            </a:r>
            <a:r>
              <a:rPr lang="ru-RU" sz="2400" smtClean="0"/>
              <a:t>Стержесс </a:t>
            </a:r>
            <a:r>
              <a:rPr lang="ru-RU" sz="2400"/>
              <a:t>формуласы бойынша анықтауға болады</a:t>
            </a:r>
            <a:r>
              <a:rPr lang="ru-RU" sz="2400" b="1"/>
              <a:t>:</a:t>
            </a:r>
            <a:endParaRPr lang="ru-RU" sz="2400" smtClean="0"/>
          </a:p>
          <a:p>
            <a:r>
              <a:rPr lang="ru-RU" sz="2400" smtClean="0"/>
              <a:t>Мұнда </a:t>
            </a:r>
            <a:r>
              <a:rPr lang="en-US" sz="2400" smtClean="0"/>
              <a:t>n </a:t>
            </a:r>
            <a:r>
              <a:rPr lang="en-US" sz="2400"/>
              <a:t>– </a:t>
            </a:r>
            <a:r>
              <a:rPr lang="ru-RU" sz="2400" smtClean="0"/>
              <a:t>жиынтық саны.</a:t>
            </a:r>
            <a:endParaRPr lang="ru-RU" sz="2400" dirty="0"/>
          </a:p>
          <a:p>
            <a:r>
              <a:rPr lang="ru-RU" sz="2400" b="1"/>
              <a:t>Жеке аралықтың ұзындығы </a:t>
            </a:r>
            <a:r>
              <a:rPr lang="ru-RU" sz="2400" smtClean="0"/>
              <a:t>келесі формула </a:t>
            </a:r>
            <a:r>
              <a:rPr lang="ru-RU" sz="2400"/>
              <a:t>бойынша анықталады</a:t>
            </a:r>
            <a:r>
              <a:rPr lang="ru-RU" sz="2400" smtClean="0"/>
              <a:t>: </a:t>
            </a:r>
            <a:endParaRPr lang="ru-RU" sz="2400" dirty="0"/>
          </a:p>
          <a:p>
            <a:endParaRPr lang="ru-RU" sz="2400" dirty="0"/>
          </a:p>
        </p:txBody>
      </p:sp>
      <p:pic>
        <p:nvPicPr>
          <p:cNvPr id="5" name="Рисунок 4">
            <a:extLst>
              <a:ext uri="{FF2B5EF4-FFF2-40B4-BE49-F238E27FC236}">
                <a16:creationId xmlns:a16="http://schemas.microsoft.com/office/drawing/2014/main" xmlns="" id="{69B9EEFA-11B3-0737-E5B9-65A90E7A3137}"/>
              </a:ext>
            </a:extLst>
          </p:cNvPr>
          <p:cNvPicPr>
            <a:picLocks noChangeAspect="1"/>
          </p:cNvPicPr>
          <p:nvPr/>
        </p:nvPicPr>
        <p:blipFill>
          <a:blip r:embed="rId2"/>
          <a:stretch>
            <a:fillRect/>
          </a:stretch>
        </p:blipFill>
        <p:spPr>
          <a:xfrm>
            <a:off x="4630387" y="2979173"/>
            <a:ext cx="3282207" cy="602239"/>
          </a:xfrm>
          <a:prstGeom prst="rect">
            <a:avLst/>
          </a:prstGeom>
        </p:spPr>
      </p:pic>
      <p:pic>
        <p:nvPicPr>
          <p:cNvPr id="7" name="Рисунок 6">
            <a:extLst>
              <a:ext uri="{FF2B5EF4-FFF2-40B4-BE49-F238E27FC236}">
                <a16:creationId xmlns:a16="http://schemas.microsoft.com/office/drawing/2014/main" xmlns="" id="{2215B376-9ABE-0576-3116-50BF79DDA9F0}"/>
              </a:ext>
            </a:extLst>
          </p:cNvPr>
          <p:cNvPicPr>
            <a:picLocks noChangeAspect="1"/>
          </p:cNvPicPr>
          <p:nvPr/>
        </p:nvPicPr>
        <p:blipFill>
          <a:blip r:embed="rId3"/>
          <a:stretch>
            <a:fillRect/>
          </a:stretch>
        </p:blipFill>
        <p:spPr>
          <a:xfrm>
            <a:off x="4895532" y="4555131"/>
            <a:ext cx="2900194" cy="681613"/>
          </a:xfrm>
          <a:prstGeom prst="rect">
            <a:avLst/>
          </a:prstGeom>
        </p:spPr>
      </p:pic>
      <p:sp>
        <p:nvSpPr>
          <p:cNvPr id="9" name="TextBox 8">
            <a:extLst>
              <a:ext uri="{FF2B5EF4-FFF2-40B4-BE49-F238E27FC236}">
                <a16:creationId xmlns:a16="http://schemas.microsoft.com/office/drawing/2014/main" xmlns="" id="{08021ED3-36C4-6F0B-9BC7-93621F351748}"/>
              </a:ext>
            </a:extLst>
          </p:cNvPr>
          <p:cNvSpPr txBox="1"/>
          <p:nvPr/>
        </p:nvSpPr>
        <p:spPr>
          <a:xfrm>
            <a:off x="1140542" y="5244142"/>
            <a:ext cx="6096000" cy="461665"/>
          </a:xfrm>
          <a:prstGeom prst="rect">
            <a:avLst/>
          </a:prstGeom>
          <a:noFill/>
        </p:spPr>
        <p:txBody>
          <a:bodyPr wrap="square">
            <a:spAutoFit/>
          </a:bodyPr>
          <a:lstStyle/>
          <a:p>
            <a:r>
              <a:rPr lang="ru-RU" sz="2400" smtClean="0"/>
              <a:t>Мұнда </a:t>
            </a:r>
            <a:r>
              <a:rPr lang="en-US" sz="2400" smtClean="0"/>
              <a:t>R </a:t>
            </a:r>
            <a:r>
              <a:rPr lang="en-US" sz="2400"/>
              <a:t>– </a:t>
            </a:r>
            <a:r>
              <a:rPr lang="ru-RU" sz="2400" smtClean="0"/>
              <a:t>вариациялар ауқымы </a:t>
            </a:r>
            <a:endParaRPr lang="ru-RU" sz="2400" dirty="0"/>
          </a:p>
        </p:txBody>
      </p:sp>
    </p:spTree>
    <p:extLst>
      <p:ext uri="{BB962C8B-B14F-4D97-AF65-F5344CB8AC3E}">
        <p14:creationId xmlns:p14="http://schemas.microsoft.com/office/powerpoint/2010/main" val="301262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r>
              <a:rPr lang="ru-RU" sz="2400" b="1"/>
              <a:t>Жинақталған жиілік </a:t>
            </a:r>
            <a:r>
              <a:rPr lang="ru-RU" sz="2400"/>
              <a:t>вариация қатарының жиіліктерін дәйекті түрде қосу арқылы анықталады. </a:t>
            </a:r>
            <a:r>
              <a:rPr lang="ru-RU" sz="2400" b="1"/>
              <a:t>Вариациялық қатарлар көпбұрыш</a:t>
            </a:r>
            <a:r>
              <a:rPr lang="ru-RU" sz="2400"/>
              <a:t> пен </a:t>
            </a:r>
            <a:r>
              <a:rPr lang="ru-RU" sz="2400" b="1"/>
              <a:t>гистограмма </a:t>
            </a:r>
            <a:r>
              <a:rPr lang="ru-RU" sz="2400"/>
              <a:t>арқылы графикалық түрде бейнеленген. Бұл жағдайда белгінің мәндері абсцисса осіне, ал ординат осіне сәйкес жиіліктерге, жиіліктерге немесе жинақталған жиіліктерге қойылады. </a:t>
            </a:r>
            <a:r>
              <a:rPr lang="ru-RU" sz="2400" b="1"/>
              <a:t>Интервалдық вариация қатары</a:t>
            </a:r>
            <a:r>
              <a:rPr lang="ru-RU" sz="2400"/>
              <a:t> графикалық түрде </a:t>
            </a:r>
            <a:r>
              <a:rPr lang="ru-RU" sz="2400" b="1"/>
              <a:t>гистограмма және тарату кумуляторлары</a:t>
            </a:r>
            <a:r>
              <a:rPr lang="ru-RU" sz="2400"/>
              <a:t>. </a:t>
            </a:r>
            <a:r>
              <a:rPr lang="ru-RU" sz="2400" b="1"/>
              <a:t>Гистограмма</a:t>
            </a:r>
            <a:r>
              <a:rPr lang="ru-RU" sz="2400"/>
              <a:t> - бұл аралық үздіксіз вариациялық қатардың биіктігі әр түрлі тікбұрышты төрт бұрышпен салынған көрінісі. </a:t>
            </a:r>
            <a:r>
              <a:rPr lang="ru-RU" sz="2400" smtClean="0"/>
              <a:t>Вариациялық </a:t>
            </a:r>
            <a:r>
              <a:rPr lang="ru-RU" sz="2400"/>
              <a:t>қатар бойынша жиіліктер жиынымен тұрғызылған график </a:t>
            </a:r>
            <a:r>
              <a:rPr lang="ru-RU" sz="2400" b="1"/>
              <a:t>кумулята</a:t>
            </a:r>
            <a:r>
              <a:rPr lang="ru-RU" sz="2400"/>
              <a:t> деп аталады. Ол белгінің вариациялық заңдылығының функциясын бейнелейді. Топ өсу ретімен жиілік қосындыларынан құрылған графикті кумулята деп атайды. </a:t>
            </a:r>
            <a:endParaRPr lang="ru-RU" sz="2400" b="1"/>
          </a:p>
        </p:txBody>
      </p:sp>
    </p:spTree>
    <p:extLst>
      <p:ext uri="{BB962C8B-B14F-4D97-AF65-F5344CB8AC3E}">
        <p14:creationId xmlns:p14="http://schemas.microsoft.com/office/powerpoint/2010/main" val="153106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a:t>ТАРАЛУДЫҢ ВАРИАЦИЯЛЫҚ ҚАТАРЫ</a:t>
            </a:r>
          </a:p>
        </p:txBody>
      </p:sp>
      <p:sp>
        <p:nvSpPr>
          <p:cNvPr id="3" name="Объект 2"/>
          <p:cNvSpPr>
            <a:spLocks noGrp="1"/>
          </p:cNvSpPr>
          <p:nvPr>
            <p:ph idx="1"/>
          </p:nvPr>
        </p:nvSpPr>
        <p:spPr/>
        <p:txBody>
          <a:bodyPr>
            <a:normAutofit fontScale="77500" lnSpcReduction="20000"/>
          </a:bodyPr>
          <a:lstStyle/>
          <a:p>
            <a:r>
              <a:rPr lang="ru-RU"/>
              <a:t>Вариациялық қатардың бейне көрінісін байқау үшін оның графигін тұрғызады. Ол үшін координаттар жүйесі тұрғызылады да, абсцисса өсіне вариация қатарының мәндерін, ал ордината өсіне оларға сәйкес жиілікті (немесе жиілгішті) отырғызады.</a:t>
            </a:r>
          </a:p>
          <a:p>
            <a:r>
              <a:rPr lang="ru-RU"/>
              <a:t>Дискретті вариациялық қатар болса, биіктігі жиілігіне сәйкес келетіндей етіп әр вариациялық дискретті белгіге, яғни абсцисса осіне тік бұрышты сызық жүргізіледі. Осы тікбұрышты сызықтарының төбелерін қосып, көпбұрыш алынады. Оны үлестірімділік кеңісі (полигон распределения) деп атайды да, төбелерді қосқан сызықтарды вариация қисығы немесе вариация жиілігінің үлестірімділік қисығы дейді. Жоғарыда айтқандай, үлестірімділік кеңісі дискретгі және үздіксіз вариациялық қатарға да түргызылуы мүмкін. Кеңістің барлық ординаттарының</a:t>
            </a:r>
          </a:p>
          <a:p>
            <a:r>
              <a:rPr lang="ru-RU"/>
              <a:t>Кез келген гистограмманы кеңіске айналдыруға болады. Ол үшін барлық тікбұрышты төртбұрыштың жоғарғы қабырғаларының ортасын бір сызықпен қосамыз, нәтижесінде кеңіс алынады.</a:t>
            </a:r>
          </a:p>
          <a:p>
            <a:r>
              <a:rPr lang="ru-RU"/>
              <a:t>Вариациялық қатар бойынша жиіліктер жиынымен тұрғызылған график кумулята деп аталады. Ол белгінің вариациялық заңдылығының функциясын бейнелейді. Топ өсу ретімен жиілік қосындыларынан құрылған графикті кумулята деп атайды. Дискретті қатар үшін график тұрғызғанда, бірінші топтың жиілігінен басталып жиіліктер жинала береді де, сол жиынның мәніне сәйкес ординаталар төбелерін түзу сызықпен қоса береміз, нәтижесінде кумулята алынады.</a:t>
            </a:r>
          </a:p>
          <a:p>
            <a:endParaRPr lang="ru-RU"/>
          </a:p>
        </p:txBody>
      </p:sp>
    </p:spTree>
    <p:extLst>
      <p:ext uri="{BB962C8B-B14F-4D97-AF65-F5344CB8AC3E}">
        <p14:creationId xmlns:p14="http://schemas.microsoft.com/office/powerpoint/2010/main" val="2520503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r>
              <a:rPr lang="ru-RU" sz="2400"/>
              <a:t>Вариациялық қатардың сандық сипаттамаларына: </a:t>
            </a:r>
          </a:p>
          <a:p>
            <a:r>
              <a:rPr lang="ru-RU" sz="2400"/>
              <a:t>- </a:t>
            </a:r>
            <a:r>
              <a:rPr lang="ru-RU" sz="2400" b="1"/>
              <a:t>позиция сипаттамалары</a:t>
            </a:r>
            <a:r>
              <a:rPr lang="ru-RU" sz="2400"/>
              <a:t> (орташа арифметикалық, режим, медиана) ;</a:t>
            </a:r>
          </a:p>
          <a:p>
            <a:r>
              <a:rPr lang="ru-RU" sz="2400"/>
              <a:t>- </a:t>
            </a:r>
            <a:r>
              <a:rPr lang="ru-RU" sz="2400" b="1"/>
              <a:t>шашырау сипаттамалары </a:t>
            </a:r>
            <a:r>
              <a:rPr lang="ru-RU" sz="2400"/>
              <a:t>(дисперсия, орташа квадраттық ауытқу, вариация коэффициенті); </a:t>
            </a:r>
          </a:p>
          <a:p>
            <a:r>
              <a:rPr lang="ru-RU" sz="2400"/>
              <a:t>- </a:t>
            </a:r>
            <a:r>
              <a:rPr lang="ru-RU" sz="2400" b="1"/>
              <a:t>көлбеу өлшемінің сипаттамалары </a:t>
            </a:r>
            <a:r>
              <a:rPr lang="ru-RU" sz="2400"/>
              <a:t>(асимметрия коэффициенті) және</a:t>
            </a:r>
          </a:p>
          <a:p>
            <a:r>
              <a:rPr lang="ru-RU" sz="2400"/>
              <a:t>- </a:t>
            </a:r>
            <a:r>
              <a:rPr lang="ru-RU" sz="2400" smtClean="0"/>
              <a:t> </a:t>
            </a:r>
            <a:r>
              <a:rPr lang="ru-RU" sz="2400" b="1"/>
              <a:t>таралу </a:t>
            </a:r>
            <a:r>
              <a:rPr lang="ru-RU" sz="2400" b="1" smtClean="0"/>
              <a:t>аралықтары </a:t>
            </a:r>
            <a:r>
              <a:rPr lang="ru-RU" sz="2400"/>
              <a:t>(шектен шығу) </a:t>
            </a:r>
            <a:endParaRPr lang="ru-RU" sz="2400" dirty="0"/>
          </a:p>
        </p:txBody>
      </p:sp>
    </p:spTree>
    <p:extLst>
      <p:ext uri="{BB962C8B-B14F-4D97-AF65-F5344CB8AC3E}">
        <p14:creationId xmlns:p14="http://schemas.microsoft.com/office/powerpoint/2010/main" val="250220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smtClean="0"/>
              <a:t>Көбейтінділер </a:t>
            </a:r>
            <a:r>
              <a:rPr lang="ru-RU" sz="2400"/>
              <a:t>қосындысының жиіліктердегі нұсқа жиіліктердің </a:t>
            </a:r>
            <a:r>
              <a:rPr lang="ru-RU" sz="2400" smtClean="0"/>
              <a:t>қосындысына қатынасы дискретті </a:t>
            </a:r>
            <a:r>
              <a:rPr lang="ru-RU" sz="2400"/>
              <a:t>вариация қатарының </a:t>
            </a:r>
            <a:r>
              <a:rPr lang="ru-RU" sz="2400" b="1"/>
              <a:t>арифметикалық </a:t>
            </a:r>
            <a:r>
              <a:rPr lang="ru-RU" sz="2400" b="1" smtClean="0"/>
              <a:t>ортасы</a:t>
            </a:r>
            <a:r>
              <a:rPr lang="ru-RU" sz="2400" smtClean="0"/>
              <a:t> ( </a:t>
            </a:r>
            <a:r>
              <a:rPr lang="ru-RU" sz="2400"/>
              <a:t>𝑋 ) деп </a:t>
            </a:r>
            <a:r>
              <a:rPr lang="ru-RU" sz="2400" smtClean="0"/>
              <a:t>аталады: </a:t>
            </a:r>
          </a:p>
          <a:p>
            <a:pPr algn="just"/>
            <a:endParaRPr lang="ru-RU" sz="2400" smtClean="0"/>
          </a:p>
          <a:p>
            <a:pPr algn="just"/>
            <a:endParaRPr lang="ru-RU" sz="2400" dirty="0"/>
          </a:p>
          <a:p>
            <a:pPr algn="just"/>
            <a:r>
              <a:rPr lang="ru-RU" sz="2400" smtClean="0"/>
              <a:t>Мұнда 𝑥𝑖 – нұсқа мәні; </a:t>
            </a:r>
            <a:r>
              <a:rPr lang="ru-RU" sz="2400" dirty="0"/>
              <a:t>𝑛𝑖 </a:t>
            </a:r>
            <a:r>
              <a:rPr lang="ru-RU" sz="2400"/>
              <a:t>– </a:t>
            </a:r>
            <a:r>
              <a:rPr lang="ru-RU" sz="2400" smtClean="0"/>
              <a:t>жиілік. </a:t>
            </a:r>
            <a:endParaRPr lang="ru-RU" sz="2400" dirty="0"/>
          </a:p>
        </p:txBody>
      </p:sp>
      <p:pic>
        <p:nvPicPr>
          <p:cNvPr id="5" name="Рисунок 4">
            <a:extLst>
              <a:ext uri="{FF2B5EF4-FFF2-40B4-BE49-F238E27FC236}">
                <a16:creationId xmlns:a16="http://schemas.microsoft.com/office/drawing/2014/main" xmlns="" id="{0EF1311D-25D7-6DF7-FF14-B5EBFF6C1C99}"/>
              </a:ext>
            </a:extLst>
          </p:cNvPr>
          <p:cNvPicPr>
            <a:picLocks noChangeAspect="1"/>
          </p:cNvPicPr>
          <p:nvPr/>
        </p:nvPicPr>
        <p:blipFill>
          <a:blip r:embed="rId2"/>
          <a:stretch>
            <a:fillRect/>
          </a:stretch>
        </p:blipFill>
        <p:spPr>
          <a:xfrm>
            <a:off x="3885751" y="3039566"/>
            <a:ext cx="4343242" cy="1019870"/>
          </a:xfrm>
          <a:prstGeom prst="rect">
            <a:avLst/>
          </a:prstGeom>
        </p:spPr>
      </p:pic>
    </p:spTree>
    <p:extLst>
      <p:ext uri="{BB962C8B-B14F-4D97-AF65-F5344CB8AC3E}">
        <p14:creationId xmlns:p14="http://schemas.microsoft.com/office/powerpoint/2010/main" val="2117120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smtClean="0"/>
              <a:t>Дискретті </a:t>
            </a:r>
            <a:r>
              <a:rPr lang="ru-RU" sz="2400"/>
              <a:t>вариация қатары зерттелетін популяцияда жиі кездесетін және ең жоғары жиілікке ие белгінің </a:t>
            </a:r>
            <a:r>
              <a:rPr lang="ru-RU" sz="2400" smtClean="0"/>
              <a:t>мәні </a:t>
            </a:r>
            <a:r>
              <a:rPr lang="ru-RU" sz="2400" b="1"/>
              <a:t>Мода</a:t>
            </a:r>
            <a:r>
              <a:rPr lang="ru-RU" sz="2400"/>
              <a:t> (𝑀𝑜)</a:t>
            </a:r>
            <a:r>
              <a:rPr lang="ru-RU" sz="2400" smtClean="0"/>
              <a:t> </a:t>
            </a:r>
            <a:r>
              <a:rPr lang="ru-RU" sz="2400"/>
              <a:t>деп аталады</a:t>
            </a:r>
            <a:r>
              <a:rPr lang="ru-RU" sz="2400" smtClean="0"/>
              <a:t>.</a:t>
            </a:r>
          </a:p>
          <a:p>
            <a:pPr algn="just"/>
            <a:r>
              <a:rPr lang="ru-RU" sz="2400" smtClean="0"/>
              <a:t>Дискретті </a:t>
            </a:r>
            <a:r>
              <a:rPr lang="ru-RU" sz="2400"/>
              <a:t>вариация қатары вариация қатарының ортасында орналасқан және қатарды екіге бөлетін белгінің мәні </a:t>
            </a:r>
            <a:r>
              <a:rPr lang="ru-RU" sz="2400" b="1" smtClean="0"/>
              <a:t>Медиана </a:t>
            </a:r>
            <a:r>
              <a:rPr lang="ru-RU" sz="2400"/>
              <a:t>(</a:t>
            </a:r>
            <a:r>
              <a:rPr lang="en-US" sz="2400"/>
              <a:t>Me) </a:t>
            </a:r>
            <a:r>
              <a:rPr lang="ru-RU" sz="2400" smtClean="0"/>
              <a:t> </a:t>
            </a:r>
            <a:r>
              <a:rPr lang="ru-RU" sz="2400"/>
              <a:t>деп аталады, ал жиынтық бірліктерінің жартысы медианадан аз, ал жартысы үлкен белгінің мәндеріне ие . Егер дискретті вариация қатарында рейтингтік </a:t>
            </a:r>
            <a:r>
              <a:rPr lang="ru-RU" sz="2400" smtClean="0"/>
              <a:t>жиынтықта 2</a:t>
            </a:r>
            <a:r>
              <a:rPr lang="en-US" sz="2400"/>
              <a:t>n </a:t>
            </a:r>
            <a:r>
              <a:rPr lang="ru-RU" sz="2400"/>
              <a:t>мүшесі болса:</a:t>
            </a:r>
            <a:r>
              <a:rPr lang="ru-RU" sz="2400" smtClean="0"/>
              <a:t>𝑥</a:t>
            </a:r>
            <a:r>
              <a:rPr lang="ru-RU" sz="2400" dirty="0"/>
              <a:t>1, 𝑥2, … , 𝑥𝑛, 𝑥𝑛+1, … , 𝑥2𝑛</a:t>
            </a:r>
            <a:r>
              <a:rPr lang="ru-RU" sz="2400"/>
              <a:t>, </a:t>
            </a:r>
            <a:r>
              <a:rPr lang="ru-RU" sz="2400" smtClean="0"/>
              <a:t>онда </a:t>
            </a:r>
            <a:r>
              <a:rPr lang="ru-RU" sz="2400"/>
              <a:t>медиана </a:t>
            </a:r>
            <a:r>
              <a:rPr lang="ru-RU" sz="2400" smtClean="0"/>
              <a:t>ортадағы екі нұсқаның қосындысының жартысы болады</a:t>
            </a:r>
            <a:endParaRPr lang="ru-RU" sz="2400" dirty="0"/>
          </a:p>
        </p:txBody>
      </p:sp>
      <p:pic>
        <p:nvPicPr>
          <p:cNvPr id="6" name="Рисунок 5">
            <a:extLst>
              <a:ext uri="{FF2B5EF4-FFF2-40B4-BE49-F238E27FC236}">
                <a16:creationId xmlns:a16="http://schemas.microsoft.com/office/drawing/2014/main" xmlns="" id="{BDEDBD0F-7478-02A0-8183-CDA7867F6C13}"/>
              </a:ext>
            </a:extLst>
          </p:cNvPr>
          <p:cNvPicPr>
            <a:picLocks noChangeAspect="1"/>
          </p:cNvPicPr>
          <p:nvPr/>
        </p:nvPicPr>
        <p:blipFill>
          <a:blip r:embed="rId2"/>
          <a:stretch>
            <a:fillRect/>
          </a:stretch>
        </p:blipFill>
        <p:spPr>
          <a:xfrm>
            <a:off x="4922628" y="4921452"/>
            <a:ext cx="2119291" cy="855676"/>
          </a:xfrm>
          <a:prstGeom prst="rect">
            <a:avLst/>
          </a:prstGeom>
        </p:spPr>
      </p:pic>
    </p:spTree>
    <p:extLst>
      <p:ext uri="{BB962C8B-B14F-4D97-AF65-F5344CB8AC3E}">
        <p14:creationId xmlns:p14="http://schemas.microsoft.com/office/powerpoint/2010/main" val="1911464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8" name="TextBox 7">
            <a:extLst>
              <a:ext uri="{FF2B5EF4-FFF2-40B4-BE49-F238E27FC236}">
                <a16:creationId xmlns:a16="http://schemas.microsoft.com/office/drawing/2014/main" xmlns="" id="{AB48ECD7-F650-2B8D-0AB7-3620DBC01C69}"/>
              </a:ext>
            </a:extLst>
          </p:cNvPr>
          <p:cNvSpPr txBox="1"/>
          <p:nvPr/>
        </p:nvSpPr>
        <p:spPr>
          <a:xfrm>
            <a:off x="1024128" y="2422674"/>
            <a:ext cx="10037162" cy="1569660"/>
          </a:xfrm>
          <a:prstGeom prst="rect">
            <a:avLst/>
          </a:prstGeom>
          <a:noFill/>
        </p:spPr>
        <p:txBody>
          <a:bodyPr wrap="square">
            <a:spAutoFit/>
          </a:bodyPr>
          <a:lstStyle/>
          <a:p>
            <a:r>
              <a:rPr lang="ru-RU" sz="2400"/>
              <a:t>Егер дискретті вариация қатарында рейтингтік жиынтықта 2</a:t>
            </a:r>
            <a:r>
              <a:rPr lang="en-US" sz="2400" smtClean="0"/>
              <a:t>n</a:t>
            </a:r>
            <a:r>
              <a:rPr lang="kk-KZ" sz="2400" smtClean="0"/>
              <a:t>+1</a:t>
            </a:r>
            <a:r>
              <a:rPr lang="en-US" sz="2400" smtClean="0"/>
              <a:t> </a:t>
            </a:r>
            <a:r>
              <a:rPr lang="ru-RU" sz="2400"/>
              <a:t>мүшесі болса:𝑥1, 𝑥2, … , 𝑥𝑛, 𝑥𝑛+1, … , 𝑥2𝑛, 𝑥2𝑛+1 </a:t>
            </a:r>
            <a:r>
              <a:rPr lang="ru-RU" sz="2400" smtClean="0"/>
              <a:t> онда осы қатардың жиынтық жиілігінің қосындысына бірлікті қосып, алынған санды екіге бөлеміз</a:t>
            </a:r>
            <a:endParaRPr lang="ru-RU" sz="2400"/>
          </a:p>
          <a:p>
            <a:endParaRPr lang="ru-RU" sz="2400" smtClean="0"/>
          </a:p>
        </p:txBody>
      </p:sp>
      <p:pic>
        <p:nvPicPr>
          <p:cNvPr id="10" name="Рисунок 9">
            <a:extLst>
              <a:ext uri="{FF2B5EF4-FFF2-40B4-BE49-F238E27FC236}">
                <a16:creationId xmlns:a16="http://schemas.microsoft.com/office/drawing/2014/main" xmlns="" id="{056B0A14-63E8-F127-773F-A70CEBCA3A22}"/>
              </a:ext>
            </a:extLst>
          </p:cNvPr>
          <p:cNvPicPr>
            <a:picLocks noChangeAspect="1"/>
          </p:cNvPicPr>
          <p:nvPr/>
        </p:nvPicPr>
        <p:blipFill>
          <a:blip r:embed="rId2"/>
          <a:stretch>
            <a:fillRect/>
          </a:stretch>
        </p:blipFill>
        <p:spPr>
          <a:xfrm>
            <a:off x="4522109" y="3992334"/>
            <a:ext cx="2117745" cy="792353"/>
          </a:xfrm>
          <a:prstGeom prst="rect">
            <a:avLst/>
          </a:prstGeom>
        </p:spPr>
      </p:pic>
    </p:spTree>
    <p:extLst>
      <p:ext uri="{BB962C8B-B14F-4D97-AF65-F5344CB8AC3E}">
        <p14:creationId xmlns:p14="http://schemas.microsoft.com/office/powerpoint/2010/main" val="323748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Интервалдық </a:t>
            </a:r>
            <a:r>
              <a:rPr lang="ru-RU" sz="2400" smtClean="0"/>
              <a:t>вариациялық </a:t>
            </a:r>
            <a:r>
              <a:rPr lang="ru-RU" sz="2400"/>
              <a:t>қатарларды тең интервалдармен сипаттау кезінде режим және медиана көрсеткіштері қолданылады</a:t>
            </a:r>
            <a:r>
              <a:rPr lang="ru-RU" sz="2400" smtClean="0"/>
              <a:t>:</a:t>
            </a:r>
          </a:p>
          <a:p>
            <a:pPr algn="just"/>
            <a:r>
              <a:rPr lang="ru-RU" sz="2400" smtClean="0"/>
              <a:t>а</a:t>
            </a:r>
            <a:r>
              <a:rPr lang="ru-RU" sz="2400" dirty="0"/>
              <a:t>) </a:t>
            </a:r>
            <a:r>
              <a:rPr lang="ru-RU" sz="2400"/>
              <a:t>медиана </a:t>
            </a:r>
            <a:r>
              <a:rPr lang="ru-RU" sz="2400" smtClean="0"/>
              <a:t>келесі формуламен анықталады: </a:t>
            </a:r>
            <a:endParaRPr lang="ru-RU" sz="2400" dirty="0"/>
          </a:p>
          <a:p>
            <a:pPr algn="just"/>
            <a:endParaRPr lang="ru-RU" sz="2400" dirty="0"/>
          </a:p>
          <a:p>
            <a:pPr algn="just"/>
            <a:endParaRPr lang="ru-RU" sz="2400" dirty="0"/>
          </a:p>
          <a:p>
            <a:pPr algn="just"/>
            <a:r>
              <a:rPr lang="ru-RU" sz="2400" smtClean="0"/>
              <a:t>мұнда </a:t>
            </a:r>
            <a:r>
              <a:rPr lang="ru-RU" sz="2400" dirty="0"/>
              <a:t>𝑥М𝑒 </a:t>
            </a:r>
            <a:r>
              <a:rPr lang="ru-RU" sz="2400"/>
              <a:t>– </a:t>
            </a:r>
            <a:r>
              <a:rPr lang="ru-RU" sz="2400" smtClean="0"/>
              <a:t>медианалық аралықтың төменгі шекарасы; </a:t>
            </a:r>
            <a:r>
              <a:rPr lang="ru-RU" sz="2400" dirty="0"/>
              <a:t>ℎ </a:t>
            </a:r>
            <a:r>
              <a:rPr lang="ru-RU" sz="2400"/>
              <a:t>– </a:t>
            </a:r>
            <a:r>
              <a:rPr lang="ru-RU" sz="2400" smtClean="0"/>
              <a:t>медианалық аралықтың ұзындығы; </a:t>
            </a:r>
            <a:r>
              <a:rPr lang="ru-RU" sz="2400" dirty="0"/>
              <a:t>𝑛 </a:t>
            </a:r>
            <a:r>
              <a:rPr lang="ru-RU" sz="2400"/>
              <a:t>– </a:t>
            </a:r>
            <a:r>
              <a:rPr lang="ru-RU" sz="2400" smtClean="0"/>
              <a:t>жиынтық көлемі; </a:t>
            </a:r>
            <a:endParaRPr lang="ru-RU" sz="2400" dirty="0"/>
          </a:p>
          <a:p>
            <a:pPr algn="just"/>
            <a:r>
              <a:rPr lang="ru-RU" sz="2400" dirty="0"/>
              <a:t>𝑆𝑀𝑒−1 </a:t>
            </a:r>
            <a:r>
              <a:rPr lang="ru-RU" sz="2400"/>
              <a:t>– медианалық интервалға дейінгі аралықтың жинақталған жиілігі; </a:t>
            </a:r>
            <a:r>
              <a:rPr lang="ru-RU" sz="2400" dirty="0"/>
              <a:t>𝑛𝑀𝑒 </a:t>
            </a:r>
            <a:r>
              <a:rPr lang="ru-RU" sz="2400"/>
              <a:t>– </a:t>
            </a:r>
            <a:r>
              <a:rPr lang="ru-RU" sz="2400" smtClean="0"/>
              <a:t>медианалық аралықтың жиілігі.</a:t>
            </a:r>
            <a:endParaRPr lang="ru-RU" sz="2400" dirty="0"/>
          </a:p>
        </p:txBody>
      </p:sp>
      <p:pic>
        <p:nvPicPr>
          <p:cNvPr id="6" name="Рисунок 5">
            <a:extLst>
              <a:ext uri="{FF2B5EF4-FFF2-40B4-BE49-F238E27FC236}">
                <a16:creationId xmlns:a16="http://schemas.microsoft.com/office/drawing/2014/main" xmlns="" id="{150340C2-FCFE-02ED-B6C4-8C61754E476A}"/>
              </a:ext>
            </a:extLst>
          </p:cNvPr>
          <p:cNvPicPr>
            <a:picLocks noChangeAspect="1"/>
          </p:cNvPicPr>
          <p:nvPr/>
        </p:nvPicPr>
        <p:blipFill>
          <a:blip r:embed="rId2"/>
          <a:stretch>
            <a:fillRect/>
          </a:stretch>
        </p:blipFill>
        <p:spPr>
          <a:xfrm>
            <a:off x="4679808" y="3192386"/>
            <a:ext cx="3654861" cy="907665"/>
          </a:xfrm>
          <a:prstGeom prst="rect">
            <a:avLst/>
          </a:prstGeom>
        </p:spPr>
      </p:pic>
    </p:spTree>
    <p:extLst>
      <p:ext uri="{BB962C8B-B14F-4D97-AF65-F5344CB8AC3E}">
        <p14:creationId xmlns:p14="http://schemas.microsoft.com/office/powerpoint/2010/main" val="323618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dirty="0"/>
              <a:t>б) мода:</a:t>
            </a:r>
          </a:p>
          <a:p>
            <a:pPr algn="just"/>
            <a:endParaRPr lang="ru-RU" sz="2000" dirty="0"/>
          </a:p>
          <a:p>
            <a:pPr algn="just"/>
            <a:endParaRPr lang="ru-RU" sz="2000" dirty="0"/>
          </a:p>
          <a:p>
            <a:pPr algn="just"/>
            <a:r>
              <a:rPr lang="ru-RU" sz="2400" smtClean="0"/>
              <a:t>Мұнда хМо </a:t>
            </a:r>
            <a:r>
              <a:rPr lang="ru-RU" sz="2400"/>
              <a:t>– </a:t>
            </a:r>
            <a:r>
              <a:rPr lang="ru-RU" sz="2400" smtClean="0"/>
              <a:t>модалық аралықтың төменгі шекарасы; </a:t>
            </a:r>
            <a:endParaRPr lang="ru-RU" sz="2400" dirty="0"/>
          </a:p>
          <a:p>
            <a:pPr algn="just"/>
            <a:r>
              <a:rPr lang="ru-RU" sz="2400" dirty="0"/>
              <a:t>h </a:t>
            </a:r>
            <a:r>
              <a:rPr lang="ru-RU" sz="2400"/>
              <a:t>– </a:t>
            </a:r>
            <a:r>
              <a:rPr lang="ru-RU" sz="2400" smtClean="0"/>
              <a:t>модалық аралықтың ұзындығы; </a:t>
            </a:r>
            <a:endParaRPr lang="ru-RU" sz="2400" dirty="0"/>
          </a:p>
          <a:p>
            <a:pPr algn="just"/>
            <a:r>
              <a:rPr lang="ru-RU" sz="2400" dirty="0" err="1"/>
              <a:t>nМо</a:t>
            </a:r>
            <a:r>
              <a:rPr lang="ru-RU" sz="2400" dirty="0"/>
              <a:t> </a:t>
            </a:r>
            <a:r>
              <a:rPr lang="ru-RU" sz="2400"/>
              <a:t>– </a:t>
            </a:r>
            <a:r>
              <a:rPr lang="ru-RU" sz="2400" smtClean="0"/>
              <a:t>модалық аралықтың жиілігі; </a:t>
            </a:r>
            <a:endParaRPr lang="ru-RU" sz="2400" dirty="0"/>
          </a:p>
          <a:p>
            <a:pPr algn="just"/>
            <a:r>
              <a:rPr lang="ru-RU" sz="2400" dirty="0" err="1"/>
              <a:t>nМо</a:t>
            </a:r>
            <a:r>
              <a:rPr lang="ru-RU" sz="2400" dirty="0"/>
              <a:t> -1 </a:t>
            </a:r>
            <a:r>
              <a:rPr lang="ru-RU" sz="2400"/>
              <a:t>– </a:t>
            </a:r>
            <a:r>
              <a:rPr lang="ru-RU" sz="2400" smtClean="0"/>
              <a:t>модалық аралықтың алдындағы аралықтың жиілігі; </a:t>
            </a:r>
            <a:r>
              <a:rPr lang="ru-RU" sz="2400" dirty="0"/>
              <a:t>nМо+1 </a:t>
            </a:r>
            <a:r>
              <a:rPr lang="ru-RU" sz="2400"/>
              <a:t>– </a:t>
            </a:r>
            <a:r>
              <a:rPr lang="ru-RU" sz="2400" smtClean="0"/>
              <a:t>модалық аралықтан кейінгі аралық жиілігі.</a:t>
            </a:r>
            <a:endParaRPr lang="ru-RU" sz="2400" dirty="0"/>
          </a:p>
          <a:p>
            <a:pPr algn="just"/>
            <a:endParaRPr lang="ru-RU" sz="2400" dirty="0"/>
          </a:p>
        </p:txBody>
      </p:sp>
      <p:pic>
        <p:nvPicPr>
          <p:cNvPr id="5" name="Рисунок 4">
            <a:extLst>
              <a:ext uri="{FF2B5EF4-FFF2-40B4-BE49-F238E27FC236}">
                <a16:creationId xmlns:a16="http://schemas.microsoft.com/office/drawing/2014/main" xmlns="" id="{A2A9C428-0539-527B-E994-2F5592A06040}"/>
              </a:ext>
            </a:extLst>
          </p:cNvPr>
          <p:cNvPicPr>
            <a:picLocks noChangeAspect="1"/>
          </p:cNvPicPr>
          <p:nvPr/>
        </p:nvPicPr>
        <p:blipFill>
          <a:blip r:embed="rId2"/>
          <a:stretch>
            <a:fillRect/>
          </a:stretch>
        </p:blipFill>
        <p:spPr>
          <a:xfrm>
            <a:off x="1988569" y="2323572"/>
            <a:ext cx="6103379" cy="871912"/>
          </a:xfrm>
          <a:prstGeom prst="rect">
            <a:avLst/>
          </a:prstGeom>
        </p:spPr>
      </p:pic>
    </p:spTree>
    <p:extLst>
      <p:ext uri="{BB962C8B-B14F-4D97-AF65-F5344CB8AC3E}">
        <p14:creationId xmlns:p14="http://schemas.microsoft.com/office/powerpoint/2010/main" val="247256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Белгінің өзгергіштік дәрежесін зерттеу үшін келесі вариация көрсеткіштері қолданылады</a:t>
            </a:r>
            <a:r>
              <a:rPr lang="ru-RU" sz="2400" smtClean="0"/>
              <a:t>:</a:t>
            </a:r>
          </a:p>
          <a:p>
            <a:pPr algn="just"/>
            <a:r>
              <a:rPr lang="ru-RU" sz="2400" smtClean="0"/>
              <a:t>- </a:t>
            </a:r>
            <a:r>
              <a:rPr lang="ru-RU" sz="2400" b="1" smtClean="0"/>
              <a:t>вариациялар ауқымы</a:t>
            </a:r>
            <a:r>
              <a:rPr lang="ru-RU" sz="2400" smtClean="0"/>
              <a:t>(R</a:t>
            </a:r>
            <a:r>
              <a:rPr lang="ru-RU" sz="2400" dirty="0"/>
              <a:t>= </a:t>
            </a:r>
            <a:r>
              <a:rPr lang="ru-RU" sz="2400" dirty="0" err="1"/>
              <a:t>xmax</a:t>
            </a:r>
            <a:r>
              <a:rPr lang="ru-RU" sz="2400" dirty="0"/>
              <a:t> – </a:t>
            </a:r>
            <a:r>
              <a:rPr lang="ru-RU" sz="2400" dirty="0" err="1"/>
              <a:t>xmin</a:t>
            </a:r>
            <a:r>
              <a:rPr lang="ru-RU" sz="2400" dirty="0"/>
              <a:t> );</a:t>
            </a:r>
          </a:p>
          <a:p>
            <a:pPr algn="just"/>
            <a:r>
              <a:rPr lang="ru-RU" sz="2400" dirty="0"/>
              <a:t>- </a:t>
            </a:r>
            <a:r>
              <a:rPr lang="ru-RU" sz="2400" b="1" dirty="0"/>
              <a:t>дисперсия</a:t>
            </a:r>
            <a:r>
              <a:rPr lang="ru-RU" sz="2400" dirty="0"/>
              <a:t>; </a:t>
            </a:r>
          </a:p>
          <a:p>
            <a:pPr algn="just"/>
            <a:r>
              <a:rPr lang="ru-RU" sz="2400"/>
              <a:t>- </a:t>
            </a:r>
            <a:r>
              <a:rPr lang="ru-RU" sz="2400" b="1" smtClean="0"/>
              <a:t>орташа квадраттық ауытқу</a:t>
            </a:r>
            <a:r>
              <a:rPr lang="ru-RU" sz="2400" smtClean="0"/>
              <a:t>;</a:t>
            </a:r>
            <a:endParaRPr lang="ru-RU" sz="2400" dirty="0"/>
          </a:p>
          <a:p>
            <a:pPr algn="just"/>
            <a:r>
              <a:rPr lang="ru-RU" sz="2400"/>
              <a:t>- </a:t>
            </a:r>
            <a:r>
              <a:rPr lang="ru-RU" sz="2400" b="1" smtClean="0"/>
              <a:t>сызықтық(стандартты) ауытқу</a:t>
            </a:r>
            <a:r>
              <a:rPr lang="ru-RU" sz="2400" smtClean="0"/>
              <a:t>;</a:t>
            </a:r>
            <a:endParaRPr lang="ru-RU" sz="2400" dirty="0"/>
          </a:p>
          <a:p>
            <a:pPr algn="just"/>
            <a:r>
              <a:rPr lang="ru-RU" sz="2400"/>
              <a:t>- </a:t>
            </a:r>
            <a:r>
              <a:rPr lang="ru-RU" sz="2400" b="1" smtClean="0"/>
              <a:t>вариация коффициенті</a:t>
            </a:r>
            <a:r>
              <a:rPr lang="ru-RU" sz="2400" smtClean="0"/>
              <a:t>.</a:t>
            </a:r>
            <a:endParaRPr lang="ru-RU" sz="2400" dirty="0"/>
          </a:p>
        </p:txBody>
      </p:sp>
    </p:spTree>
    <p:extLst>
      <p:ext uri="{BB962C8B-B14F-4D97-AF65-F5344CB8AC3E}">
        <p14:creationId xmlns:p14="http://schemas.microsoft.com/office/powerpoint/2010/main" val="3347066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Вариация ауқымы-бұл жиынтықтағы белгінің максималды және минималды мәні арасындағы айырмашылық. Максималды және минималды опция арасындағы айырмашылық неғұрлым көп болса, белгінің өзгергіштігі соғұрлым күшті болады.</a:t>
            </a:r>
          </a:p>
          <a:p>
            <a:pPr algn="just"/>
            <a:r>
              <a:rPr lang="ru-RU" sz="2400"/>
              <a:t>Дискретті үлестіру қатарының дисперсиясы ауытқу квадраттарының орташа мәнін білдіреді.</a:t>
            </a:r>
            <a:endParaRPr lang="ru-RU" sz="2400" dirty="0"/>
          </a:p>
        </p:txBody>
      </p:sp>
      <p:pic>
        <p:nvPicPr>
          <p:cNvPr id="5" name="Рисунок 4">
            <a:extLst>
              <a:ext uri="{FF2B5EF4-FFF2-40B4-BE49-F238E27FC236}">
                <a16:creationId xmlns:a16="http://schemas.microsoft.com/office/drawing/2014/main" xmlns="" id="{7535FE42-DEF4-7DE8-6260-3397BE103169}"/>
              </a:ext>
            </a:extLst>
          </p:cNvPr>
          <p:cNvPicPr>
            <a:picLocks noChangeAspect="1"/>
          </p:cNvPicPr>
          <p:nvPr/>
        </p:nvPicPr>
        <p:blipFill>
          <a:blip r:embed="rId2"/>
          <a:stretch>
            <a:fillRect/>
          </a:stretch>
        </p:blipFill>
        <p:spPr>
          <a:xfrm>
            <a:off x="4022538" y="4360854"/>
            <a:ext cx="3923322" cy="1420513"/>
          </a:xfrm>
          <a:prstGeom prst="rect">
            <a:avLst/>
          </a:prstGeom>
        </p:spPr>
      </p:pic>
    </p:spTree>
    <p:extLst>
      <p:ext uri="{BB962C8B-B14F-4D97-AF65-F5344CB8AC3E}">
        <p14:creationId xmlns:p14="http://schemas.microsoft.com/office/powerpoint/2010/main" val="439971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Дискретті үлестіру қатарының орташа квадраттық ауытқуы түбірі болып табылады квадрат дисперсиядан (бұл терминді Пирсон 1894 жылы енгізген), бұл келесі қатынас:</a:t>
            </a:r>
            <a:endParaRPr lang="ru-RU" sz="2400" dirty="0"/>
          </a:p>
        </p:txBody>
      </p:sp>
      <p:pic>
        <p:nvPicPr>
          <p:cNvPr id="6" name="Рисунок 5">
            <a:extLst>
              <a:ext uri="{FF2B5EF4-FFF2-40B4-BE49-F238E27FC236}">
                <a16:creationId xmlns:a16="http://schemas.microsoft.com/office/drawing/2014/main" xmlns="" id="{1B3D5296-58EE-46CC-BE54-6340B25ED310}"/>
              </a:ext>
            </a:extLst>
          </p:cNvPr>
          <p:cNvPicPr>
            <a:picLocks noChangeAspect="1"/>
          </p:cNvPicPr>
          <p:nvPr/>
        </p:nvPicPr>
        <p:blipFill>
          <a:blip r:embed="rId2"/>
          <a:stretch>
            <a:fillRect/>
          </a:stretch>
        </p:blipFill>
        <p:spPr>
          <a:xfrm>
            <a:off x="3846252" y="3119720"/>
            <a:ext cx="4285025" cy="1079943"/>
          </a:xfrm>
          <a:prstGeom prst="rect">
            <a:avLst/>
          </a:prstGeom>
        </p:spPr>
      </p:pic>
      <p:pic>
        <p:nvPicPr>
          <p:cNvPr id="8" name="Рисунок 7">
            <a:extLst>
              <a:ext uri="{FF2B5EF4-FFF2-40B4-BE49-F238E27FC236}">
                <a16:creationId xmlns:a16="http://schemas.microsoft.com/office/drawing/2014/main" xmlns="" id="{16E85BDD-9BEC-7C88-B1F6-8CE3B324CF15}"/>
              </a:ext>
            </a:extLst>
          </p:cNvPr>
          <p:cNvPicPr>
            <a:picLocks noChangeAspect="1"/>
          </p:cNvPicPr>
          <p:nvPr/>
        </p:nvPicPr>
        <p:blipFill>
          <a:blip r:embed="rId3"/>
          <a:stretch>
            <a:fillRect/>
          </a:stretch>
        </p:blipFill>
        <p:spPr>
          <a:xfrm>
            <a:off x="3846252" y="4298302"/>
            <a:ext cx="4285025" cy="1079943"/>
          </a:xfrm>
          <a:prstGeom prst="rect">
            <a:avLst/>
          </a:prstGeom>
        </p:spPr>
      </p:pic>
    </p:spTree>
    <p:extLst>
      <p:ext uri="{BB962C8B-B14F-4D97-AF65-F5344CB8AC3E}">
        <p14:creationId xmlns:p14="http://schemas.microsoft.com/office/powerpoint/2010/main" val="327484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a:t>Кг-да көрсетілген орташа квадраттық ауытқуды пайызбен көрсетілген орташа квадраттық ауытқумен салыстыру мүмкін емес екені анық. 𝜎</a:t>
            </a:r>
            <a:r>
              <a:rPr lang="ko-KR" altLang="en-US" sz="2400" smtClean="0"/>
              <a:t> </a:t>
            </a:r>
            <a:r>
              <a:rPr lang="ru-RU" sz="2400"/>
              <a:t>көмегімен екі биологиялық гетерогенді топтағы белгілердің өзгергіштігін салыстыруға болмайды. Осы себептерге байланысты әртүрлі өлшем бірліктерінде көрсетілген белгілердің өзгергіштігін салыстыру үшін </a:t>
            </a:r>
            <a:r>
              <a:rPr lang="ru-RU" sz="2400" smtClean="0"/>
              <a:t>жиынтық белгісінің </a:t>
            </a:r>
            <a:r>
              <a:rPr lang="ru-RU" sz="2400"/>
              <a:t>салыстырмалы тербелісін сипаттайтын </a:t>
            </a:r>
            <a:r>
              <a:rPr lang="ru-RU" sz="2400" b="1"/>
              <a:t>вариация коэффициенті</a:t>
            </a:r>
            <a:r>
              <a:rPr lang="ru-RU" sz="2400"/>
              <a:t> қолданылады.</a:t>
            </a:r>
            <a:endParaRPr lang="ru-RU" sz="2400" smtClean="0"/>
          </a:p>
          <a:p>
            <a:pPr algn="just"/>
            <a:r>
              <a:rPr lang="ru-RU" sz="2400" b="1" smtClean="0"/>
              <a:t>Вариация коэффициенті </a:t>
            </a:r>
            <a:r>
              <a:rPr lang="ru-RU" sz="2400" smtClean="0"/>
              <a:t>:</a:t>
            </a:r>
            <a:endParaRPr lang="ru-RU" sz="2400" dirty="0"/>
          </a:p>
        </p:txBody>
      </p:sp>
      <p:pic>
        <p:nvPicPr>
          <p:cNvPr id="5" name="Рисунок 4">
            <a:extLst>
              <a:ext uri="{FF2B5EF4-FFF2-40B4-BE49-F238E27FC236}">
                <a16:creationId xmlns:a16="http://schemas.microsoft.com/office/drawing/2014/main" xmlns="" id="{11BA1562-8C4D-DE28-77AB-724A33F425EF}"/>
              </a:ext>
            </a:extLst>
          </p:cNvPr>
          <p:cNvPicPr>
            <a:picLocks noChangeAspect="1"/>
          </p:cNvPicPr>
          <p:nvPr/>
        </p:nvPicPr>
        <p:blipFill>
          <a:blip r:embed="rId2"/>
          <a:stretch>
            <a:fillRect/>
          </a:stretch>
        </p:blipFill>
        <p:spPr>
          <a:xfrm>
            <a:off x="4672805" y="5051443"/>
            <a:ext cx="2303468" cy="717755"/>
          </a:xfrm>
          <a:prstGeom prst="rect">
            <a:avLst/>
          </a:prstGeom>
        </p:spPr>
      </p:pic>
    </p:spTree>
    <p:extLst>
      <p:ext uri="{BB962C8B-B14F-4D97-AF65-F5344CB8AC3E}">
        <p14:creationId xmlns:p14="http://schemas.microsoft.com/office/powerpoint/2010/main" val="1860831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000"/>
              <a:t>Дисперсия ұғымы Вариациялық қатарлардың сандық сипаттамалары – таралу сәттері үшін неғұрлым жалпы </a:t>
            </a:r>
            <a:r>
              <a:rPr lang="ru-RU" sz="2000" smtClean="0"/>
              <a:t>тұжырымдаманың </a:t>
            </a:r>
            <a:r>
              <a:rPr lang="ru-RU" sz="2000"/>
              <a:t>ерекше жағдайлары болып табылады</a:t>
            </a:r>
            <a:r>
              <a:rPr lang="ru-RU" sz="2000" smtClean="0"/>
              <a:t>.</a:t>
            </a:r>
          </a:p>
          <a:p>
            <a:pPr algn="just"/>
            <a:r>
              <a:rPr lang="ru-RU" sz="2000" smtClean="0"/>
              <a:t> </a:t>
            </a:r>
            <a:r>
              <a:rPr lang="ru-RU" sz="2000"/>
              <a:t>Үлестіру </a:t>
            </a:r>
            <a:r>
              <a:rPr lang="ru-RU" sz="2000" smtClean="0"/>
              <a:t>мезеті белгілі </a:t>
            </a:r>
            <a:r>
              <a:rPr lang="ru-RU" sz="2000"/>
              <a:t>бір бастапқы шамадан белгінің жеке мәндерінің ауытқуының белгілі бір дәрежелерінің орташа арифметикалық дәрежесі деп аталады </a:t>
            </a:r>
            <a:endParaRPr lang="ru-RU" sz="2000" smtClean="0"/>
          </a:p>
          <a:p>
            <a:pPr algn="just"/>
            <a:r>
              <a:rPr lang="ru-RU" sz="2000" smtClean="0"/>
              <a:t>Бірінші </a:t>
            </a:r>
            <a:r>
              <a:rPr lang="ru-RU" sz="2000"/>
              <a:t>ретті орталық </a:t>
            </a:r>
            <a:r>
              <a:rPr lang="ru-RU" sz="2000" smtClean="0"/>
              <a:t>мезет (орташа </a:t>
            </a:r>
            <a:r>
              <a:rPr lang="ru-RU" sz="2000"/>
              <a:t>арифметикалық нөлдік қасиет) әрқашан нөлге тең. </a:t>
            </a:r>
            <a:endParaRPr lang="ru-RU" sz="2000" smtClean="0"/>
          </a:p>
          <a:p>
            <a:pPr algn="just"/>
            <a:r>
              <a:rPr lang="ru-RU" sz="2000" smtClean="0"/>
              <a:t>Дисперсия-екінші </a:t>
            </a:r>
            <a:r>
              <a:rPr lang="ru-RU" sz="2000"/>
              <a:t>ретті орталық нүкте. </a:t>
            </a:r>
            <a:endParaRPr lang="ru-RU" sz="2000" smtClean="0"/>
          </a:p>
          <a:p>
            <a:pPr algn="just"/>
            <a:r>
              <a:rPr lang="ru-RU" sz="2000" smtClean="0"/>
              <a:t>Үшінші </a:t>
            </a:r>
            <a:r>
              <a:rPr lang="ru-RU" sz="2000"/>
              <a:t>ретті орталық нүкте таралу асимметриясын бағалауға қызмет етеді. Асимметрия шамасы өлшемсіз асимметрия коэффициентінің көмегімен бағаланады</a:t>
            </a:r>
            <a:endParaRPr lang="en-US" sz="2000" b="1" dirty="0"/>
          </a:p>
          <a:p>
            <a:pPr algn="just"/>
            <a:r>
              <a:rPr lang="ru-RU" sz="2400" smtClean="0"/>
              <a:t>мұнда </a:t>
            </a:r>
            <a:r>
              <a:rPr lang="ru-RU" sz="2400" dirty="0"/>
              <a:t>𝜇3 </a:t>
            </a:r>
            <a:r>
              <a:rPr lang="ru-RU" sz="2400"/>
              <a:t>– </a:t>
            </a:r>
            <a:r>
              <a:rPr lang="ru-RU" sz="2400" smtClean="0"/>
              <a:t>таралудың үшінші мезеті</a:t>
            </a:r>
            <a:endParaRPr lang="ru-RU" sz="2400" dirty="0"/>
          </a:p>
        </p:txBody>
      </p:sp>
      <p:pic>
        <p:nvPicPr>
          <p:cNvPr id="6" name="Рисунок 5">
            <a:extLst>
              <a:ext uri="{FF2B5EF4-FFF2-40B4-BE49-F238E27FC236}">
                <a16:creationId xmlns:a16="http://schemas.microsoft.com/office/drawing/2014/main" xmlns="" id="{4A4BECEB-31D0-E7A5-D5FF-C7F6557E5C4A}"/>
              </a:ext>
            </a:extLst>
          </p:cNvPr>
          <p:cNvPicPr>
            <a:picLocks noChangeAspect="1"/>
          </p:cNvPicPr>
          <p:nvPr/>
        </p:nvPicPr>
        <p:blipFill>
          <a:blip r:embed="rId2"/>
          <a:stretch>
            <a:fillRect/>
          </a:stretch>
        </p:blipFill>
        <p:spPr>
          <a:xfrm>
            <a:off x="4296109" y="5407741"/>
            <a:ext cx="3753493" cy="991240"/>
          </a:xfrm>
          <a:prstGeom prst="rect">
            <a:avLst/>
          </a:prstGeom>
        </p:spPr>
      </p:pic>
    </p:spTree>
    <p:extLst>
      <p:ext uri="{BB962C8B-B14F-4D97-AF65-F5344CB8AC3E}">
        <p14:creationId xmlns:p14="http://schemas.microsoft.com/office/powerpoint/2010/main" val="3116406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1024128" y="1966845"/>
            <a:ext cx="9720073" cy="4023360"/>
          </a:xfrm>
        </p:spPr>
        <p:txBody>
          <a:bodyPr>
            <a:noAutofit/>
          </a:bodyPr>
          <a:lstStyle/>
          <a:p>
            <a:pPr algn="just"/>
            <a:r>
              <a:rPr lang="ru-RU" sz="2400" b="1"/>
              <a:t>Асимметрия коэффициенті</a:t>
            </a:r>
            <a:r>
              <a:rPr lang="ru-RU" sz="2400"/>
              <a:t> вариация қатарының қиғаштығын сипаттайды, мұнда орташадан тең ерекшеленетін белгі мәндерінің жиіліктері бір-бірінен ерекшеленеді</a:t>
            </a:r>
            <a:r>
              <a:rPr lang="ru-RU" sz="2400" smtClean="0"/>
              <a:t>.</a:t>
            </a:r>
          </a:p>
          <a:p>
            <a:pPr algn="just"/>
            <a:r>
              <a:rPr lang="ru-RU" sz="2400"/>
              <a:t>Симметриялық вариация қатарлары </a:t>
            </a:r>
            <a:r>
              <a:rPr lang="ru-RU" sz="2400" smtClean="0"/>
              <a:t>үшін 𝐾𝑎 </a:t>
            </a:r>
            <a:r>
              <a:rPr lang="ru-RU" sz="2400" dirty="0"/>
              <a:t>= 0. </a:t>
            </a:r>
            <a:endParaRPr lang="en-US" sz="2400" dirty="0"/>
          </a:p>
          <a:p>
            <a:pPr algn="just"/>
            <a:r>
              <a:rPr lang="ru-RU" sz="2400"/>
              <a:t>Асимметрия коэффициентінің оң мәні кезінде орташа арифметикалықтан үлкен нұсқалар басым болады, ал теріс мәні бойынша орташа арифметикалықтан кіші нұсқалар басым болады, яғни әдетте вариация қатарында оң немесе сол жақ асимметрия болады. Асимметрия маңызды болып </a:t>
            </a:r>
            <a:r>
              <a:rPr lang="ru-RU" sz="2400" smtClean="0"/>
              <a:t>саналады.</a:t>
            </a:r>
            <a:endParaRPr lang="en-US" sz="2400" b="1" dirty="0"/>
          </a:p>
        </p:txBody>
      </p:sp>
    </p:spTree>
    <p:extLst>
      <p:ext uri="{BB962C8B-B14F-4D97-AF65-F5344CB8AC3E}">
        <p14:creationId xmlns:p14="http://schemas.microsoft.com/office/powerpoint/2010/main" val="1745816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182D37-3132-A5E8-E2D8-96A5F3301ECA}"/>
              </a:ext>
            </a:extLst>
          </p:cNvPr>
          <p:cNvSpPr>
            <a:spLocks noGrp="1"/>
          </p:cNvSpPr>
          <p:nvPr>
            <p:ph type="title"/>
          </p:nvPr>
        </p:nvSpPr>
        <p:spPr>
          <a:xfrm>
            <a:off x="1033960" y="199854"/>
            <a:ext cx="9720072" cy="1499616"/>
          </a:xfrm>
        </p:spPr>
        <p:txBody>
          <a:bodyPr/>
          <a:lstStyle/>
          <a:p>
            <a:pPr algn="ctr"/>
            <a:r>
              <a:rPr lang="ru-RU"/>
              <a:t>ТАРАЛУДЫҢ ВАРИАЦИЯЛЫҚ ҚАТАРЫ</a:t>
            </a:r>
            <a:endParaRPr lang="ru-RU" dirty="0"/>
          </a:p>
        </p:txBody>
      </p:sp>
      <p:sp>
        <p:nvSpPr>
          <p:cNvPr id="3" name="Объект 2">
            <a:extLst>
              <a:ext uri="{FF2B5EF4-FFF2-40B4-BE49-F238E27FC236}">
                <a16:creationId xmlns:a16="http://schemas.microsoft.com/office/drawing/2014/main" xmlns="" id="{D62F638F-DF76-9985-4321-2DCD417B7D97}"/>
              </a:ext>
            </a:extLst>
          </p:cNvPr>
          <p:cNvSpPr>
            <a:spLocks noGrp="1"/>
          </p:cNvSpPr>
          <p:nvPr>
            <p:ph idx="1"/>
          </p:nvPr>
        </p:nvSpPr>
        <p:spPr>
          <a:xfrm>
            <a:off x="915973" y="1553363"/>
            <a:ext cx="9720073" cy="4023360"/>
          </a:xfrm>
        </p:spPr>
        <p:txBody>
          <a:bodyPr>
            <a:noAutofit/>
          </a:bodyPr>
          <a:lstStyle/>
          <a:p>
            <a:pPr algn="just"/>
            <a:r>
              <a:rPr lang="ru-RU" sz="2400" b="1"/>
              <a:t>Төртінші ретті орталық нүкте вариация қатарының салқындық дәрежесін (шыңы) анықтайтын шектен шығуды бағалауға қызмет </a:t>
            </a:r>
            <a:r>
              <a:rPr lang="ru-RU" sz="2400" b="1" smtClean="0"/>
              <a:t>ететән мән- </a:t>
            </a:r>
            <a:r>
              <a:rPr lang="ru-RU" sz="2400" b="1"/>
              <a:t>эксцесс </a:t>
            </a:r>
            <a:r>
              <a:rPr lang="ru-RU" sz="2400" smtClean="0"/>
              <a:t>: </a:t>
            </a:r>
          </a:p>
          <a:p>
            <a:pPr algn="just"/>
            <a:endParaRPr lang="ru-RU" sz="2400" b="1" dirty="0"/>
          </a:p>
          <a:p>
            <a:pPr algn="just"/>
            <a:endParaRPr lang="ru-RU" sz="2400" b="1" dirty="0"/>
          </a:p>
          <a:p>
            <a:pPr algn="just"/>
            <a:r>
              <a:rPr lang="ru-RU" sz="2400" smtClean="0"/>
              <a:t>мұнда 𝜇</a:t>
            </a:r>
            <a:r>
              <a:rPr lang="ru-RU" sz="2400" dirty="0"/>
              <a:t>4 </a:t>
            </a:r>
            <a:r>
              <a:rPr lang="ru-RU" sz="2400"/>
              <a:t>– </a:t>
            </a:r>
            <a:r>
              <a:rPr lang="ru-RU" sz="2400" smtClean="0"/>
              <a:t>талудың төртінші мезеті. </a:t>
            </a:r>
            <a:endParaRPr lang="ru-RU" sz="2400" dirty="0"/>
          </a:p>
          <a:p>
            <a:pPr algn="just"/>
            <a:r>
              <a:rPr lang="ru-RU" sz="2400" smtClean="0"/>
              <a:t>Қалыпты </a:t>
            </a:r>
            <a:r>
              <a:rPr lang="ru-RU" sz="2400"/>
              <a:t>таралу үшін эксцесс </a:t>
            </a:r>
            <a:r>
              <a:rPr lang="ru-RU" sz="2400" smtClean="0"/>
              <a:t>нөлге </a:t>
            </a:r>
            <a:r>
              <a:rPr lang="ru-RU" sz="2400"/>
              <a:t>тең. Шектен шығудың оң мәні үлестірудің қалыптыға қарағанда аралдылығын, ал үлестірудің қалыптыға қарағанда жазықтығы туралы теріс мәнін </a:t>
            </a:r>
            <a:r>
              <a:rPr lang="ru-RU" sz="2400" smtClean="0"/>
              <a:t>көрсетеді. </a:t>
            </a:r>
            <a:endParaRPr lang="en-US" sz="2400" b="1" dirty="0"/>
          </a:p>
        </p:txBody>
      </p:sp>
      <p:pic>
        <p:nvPicPr>
          <p:cNvPr id="5" name="Рисунок 4">
            <a:extLst>
              <a:ext uri="{FF2B5EF4-FFF2-40B4-BE49-F238E27FC236}">
                <a16:creationId xmlns:a16="http://schemas.microsoft.com/office/drawing/2014/main" xmlns="" id="{592761B4-81F8-3253-A933-1CFC0B4765FA}"/>
              </a:ext>
            </a:extLst>
          </p:cNvPr>
          <p:cNvPicPr>
            <a:picLocks noChangeAspect="1"/>
          </p:cNvPicPr>
          <p:nvPr/>
        </p:nvPicPr>
        <p:blipFill>
          <a:blip r:embed="rId2"/>
          <a:stretch>
            <a:fillRect/>
          </a:stretch>
        </p:blipFill>
        <p:spPr>
          <a:xfrm>
            <a:off x="3319328" y="2679578"/>
            <a:ext cx="4298001" cy="775050"/>
          </a:xfrm>
          <a:prstGeom prst="rect">
            <a:avLst/>
          </a:prstGeom>
        </p:spPr>
      </p:pic>
    </p:spTree>
    <p:extLst>
      <p:ext uri="{BB962C8B-B14F-4D97-AF65-F5344CB8AC3E}">
        <p14:creationId xmlns:p14="http://schemas.microsoft.com/office/powerpoint/2010/main" val="42431192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1596</TotalTime>
  <Words>1573</Words>
  <Application>Microsoft Office PowerPoint</Application>
  <PresentationFormat>Произвольный</PresentationFormat>
  <Paragraphs>109</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Интеграл</vt:lpstr>
      <vt:lpstr>СТАТИСТИКАЛЫҚ ҒЫЛЫМНЫҢ ПӘНІ ЖӘНЕ ӘДІСІ</vt:lpstr>
      <vt:lpstr>Статистикалық ғылым пәні және әдісі</vt:lpstr>
      <vt:lpstr>Статистикалық ғылым пәні және әдісі</vt:lpstr>
      <vt:lpstr>Статистикалық ғылым пәні және әдісі</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lpstr>ТАРАЛУДЫҢ ВАРИАЦИЯЛЫҚ ҚАТАРЫ</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Создание первого проекта</dc:title>
  <dc:creator>Aizhan Tlebaldinova</dc:creator>
  <cp:lastModifiedBy>Office</cp:lastModifiedBy>
  <cp:revision>31</cp:revision>
  <dcterms:created xsi:type="dcterms:W3CDTF">2024-01-26T15:23:56Z</dcterms:created>
  <dcterms:modified xsi:type="dcterms:W3CDTF">2025-01-30T15:50:51Z</dcterms:modified>
</cp:coreProperties>
</file>